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661" r:id="rId2"/>
  </p:sldMasterIdLst>
  <p:notesMasterIdLst>
    <p:notesMasterId r:id="rId10"/>
  </p:notesMasterIdLst>
  <p:sldIdLst>
    <p:sldId id="256" r:id="rId3"/>
    <p:sldId id="265" r:id="rId4"/>
    <p:sldId id="266" r:id="rId5"/>
    <p:sldId id="271" r:id="rId6"/>
    <p:sldId id="267" r:id="rId7"/>
    <p:sldId id="268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8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0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4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9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08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2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4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4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6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8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46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7C80B9C-CCB9-42D2-B7D6-BDA09F3E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347D6944-1743-A046-1341-1E0B124A7A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5613" b="1813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3B47ED-EC8A-C405-CC8A-180E33A739B8}"/>
              </a:ext>
            </a:extLst>
          </p:cNvPr>
          <p:cNvSpPr/>
          <p:nvPr/>
        </p:nvSpPr>
        <p:spPr>
          <a:xfrm>
            <a:off x="-174661" y="0"/>
            <a:ext cx="12678310" cy="25890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99BB92C-32F3-8CFB-2B7C-1EDFB0917909}"/>
              </a:ext>
            </a:extLst>
          </p:cNvPr>
          <p:cNvSpPr txBox="1"/>
          <p:nvPr/>
        </p:nvSpPr>
        <p:spPr>
          <a:xfrm>
            <a:off x="-51371" y="381790"/>
            <a:ext cx="12294741" cy="2027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8"/>
              </a:lnSpc>
            </a:pPr>
            <a:r>
              <a:rPr lang="vi-VN" sz="5400" dirty="0">
                <a:solidFill>
                  <a:schemeClr val="bg1"/>
                </a:solidFill>
                <a:latin typeface="iCiel Mijas" panose="02000506000000020004" pitchFamily="50" charset="0"/>
              </a:rPr>
              <a:t>CHỦ </a:t>
            </a:r>
            <a:r>
              <a:rPr lang="vi-VN" sz="5400">
                <a:solidFill>
                  <a:schemeClr val="bg1"/>
                </a:solidFill>
                <a:latin typeface="iCiel Mijas" panose="02000506000000020004" pitchFamily="50" charset="0"/>
              </a:rPr>
              <a:t>ĐỀ </a:t>
            </a:r>
            <a:r>
              <a:rPr lang="en-US" sz="8000">
                <a:solidFill>
                  <a:srgbClr val="FFFF00"/>
                </a:solidFill>
                <a:latin typeface="iCiel Mijas" panose="02000506000000020004" pitchFamily="50" charset="0"/>
              </a:rPr>
              <a:t>B</a:t>
            </a:r>
            <a:endParaRPr lang="en-US" sz="5400">
              <a:solidFill>
                <a:srgbClr val="FFFF00"/>
              </a:solidFill>
              <a:latin typeface="iCiel Mijas" panose="02000506000000020004" pitchFamily="50" charset="0"/>
            </a:endParaRPr>
          </a:p>
          <a:p>
            <a:pPr algn="ctr">
              <a:lnSpc>
                <a:spcPts val="7808"/>
              </a:lnSpc>
            </a:pPr>
            <a:r>
              <a:rPr lang="vi-VN" sz="5400">
                <a:solidFill>
                  <a:schemeClr val="bg1"/>
                </a:solidFill>
                <a:latin typeface="iCiel Mijas" panose="02000506000000020004" pitchFamily="50" charset="0"/>
              </a:rPr>
              <a:t> MẠNG MÁY TÍNH VÀ INTERNET</a:t>
            </a:r>
            <a:endParaRPr lang="en-US" sz="5400" dirty="0">
              <a:solidFill>
                <a:schemeClr val="bg1"/>
              </a:solidFill>
              <a:latin typeface="iCiel Mijas" panose="02000506000000020004" pitchFamily="50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888C817-B1C4-8E44-7F61-59F3689BA27A}"/>
              </a:ext>
            </a:extLst>
          </p:cNvPr>
          <p:cNvSpPr txBox="1"/>
          <p:nvPr/>
        </p:nvSpPr>
        <p:spPr>
          <a:xfrm>
            <a:off x="1031133" y="2793655"/>
            <a:ext cx="11160868" cy="3036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00"/>
              </a:lnSpc>
            </a:pPr>
            <a:r>
              <a:rPr lang="vi-VN" sz="6000" b="1">
                <a:solidFill>
                  <a:srgbClr val="C00000"/>
                </a:solidFill>
                <a:latin typeface="iCiel Mijas" panose="02000506000000020004" pitchFamily="50" charset="0"/>
              </a:rPr>
              <a:t>Bài </a:t>
            </a:r>
            <a:r>
              <a:rPr lang="en-US" sz="6000" b="1">
                <a:solidFill>
                  <a:srgbClr val="C00000"/>
                </a:solidFill>
                <a:latin typeface="iCiel Mijas" panose="02000506000000020004" pitchFamily="50" charset="0"/>
              </a:rPr>
              <a:t>1. KHÁI NIỆM VÀ LỢI ÍCH CỦA MẠNG MÁY TÍNH</a:t>
            </a:r>
            <a:endParaRPr lang="vi-VN" sz="6000" b="1" dirty="0">
              <a:solidFill>
                <a:srgbClr val="C00000"/>
              </a:solidFill>
              <a:latin typeface="iCiel Mijas" panose="02000506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1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F9651C2-F0F3-B20B-4CC0-6FC14DF00043}"/>
              </a:ext>
            </a:extLst>
          </p:cNvPr>
          <p:cNvSpPr txBox="1"/>
          <p:nvPr/>
        </p:nvSpPr>
        <p:spPr>
          <a:xfrm>
            <a:off x="-153384" y="169603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1. Khái niệm mạng máy tính</a:t>
            </a:r>
          </a:p>
        </p:txBody>
      </p:sp>
      <p:sp>
        <p:nvSpPr>
          <p:cNvPr id="5" name="Speech Bubble: Oval 6">
            <a:extLst>
              <a:ext uri="{FF2B5EF4-FFF2-40B4-BE49-F238E27FC236}">
                <a16:creationId xmlns:a16="http://schemas.microsoft.com/office/drawing/2014/main" id="{82F939B5-C104-1435-0C42-85AA595D9C02}"/>
              </a:ext>
            </a:extLst>
          </p:cNvPr>
          <p:cNvSpPr/>
          <p:nvPr/>
        </p:nvSpPr>
        <p:spPr>
          <a:xfrm>
            <a:off x="1723276" y="1466126"/>
            <a:ext cx="9696786" cy="4214561"/>
          </a:xfrm>
          <a:custGeom>
            <a:avLst/>
            <a:gdLst>
              <a:gd name="connsiteX0" fmla="*/ 3033444 w 16611600"/>
              <a:gd name="connsiteY0" fmla="*/ 5866940 h 4294884"/>
              <a:gd name="connsiteX1" fmla="*/ 4012189 w 16611600"/>
              <a:gd name="connsiteY1" fmla="*/ 3985697 h 4294884"/>
              <a:gd name="connsiteX2" fmla="*/ 6985170 w 16611600"/>
              <a:gd name="connsiteY2" fmla="*/ 27319 h 4294884"/>
              <a:gd name="connsiteX3" fmla="*/ 10699833 w 16611600"/>
              <a:gd name="connsiteY3" fmla="*/ 91139 h 4294884"/>
              <a:gd name="connsiteX4" fmla="*/ 10704631 w 16611600"/>
              <a:gd name="connsiteY4" fmla="*/ 4203372 h 4294884"/>
              <a:gd name="connsiteX5" fmla="*/ 6988264 w 16611600"/>
              <a:gd name="connsiteY5" fmla="*/ 4267694 h 4294884"/>
              <a:gd name="connsiteX6" fmla="*/ 3033444 w 16611600"/>
              <a:gd name="connsiteY6" fmla="*/ 5866940 h 4294884"/>
              <a:gd name="connsiteX0" fmla="*/ 3039184 w 16617342"/>
              <a:gd name="connsiteY0" fmla="*/ 5866940 h 5866940"/>
              <a:gd name="connsiteX1" fmla="*/ 4017929 w 16617342"/>
              <a:gd name="connsiteY1" fmla="*/ 3985697 h 5866940"/>
              <a:gd name="connsiteX2" fmla="*/ 6990910 w 16617342"/>
              <a:gd name="connsiteY2" fmla="*/ 27319 h 5866940"/>
              <a:gd name="connsiteX3" fmla="*/ 10705573 w 16617342"/>
              <a:gd name="connsiteY3" fmla="*/ 91139 h 5866940"/>
              <a:gd name="connsiteX4" fmla="*/ 10710371 w 16617342"/>
              <a:gd name="connsiteY4" fmla="*/ 4203372 h 5866940"/>
              <a:gd name="connsiteX5" fmla="*/ 5416216 w 16617342"/>
              <a:gd name="connsiteY5" fmla="*/ 4178047 h 5866940"/>
              <a:gd name="connsiteX6" fmla="*/ 3039184 w 16617342"/>
              <a:gd name="connsiteY6" fmla="*/ 5866940 h 5866940"/>
              <a:gd name="connsiteX0" fmla="*/ 3487419 w 16617342"/>
              <a:gd name="connsiteY0" fmla="*/ 5239411 h 5239411"/>
              <a:gd name="connsiteX1" fmla="*/ 4017929 w 16617342"/>
              <a:gd name="connsiteY1" fmla="*/ 3985697 h 5239411"/>
              <a:gd name="connsiteX2" fmla="*/ 6990910 w 16617342"/>
              <a:gd name="connsiteY2" fmla="*/ 27319 h 5239411"/>
              <a:gd name="connsiteX3" fmla="*/ 10705573 w 16617342"/>
              <a:gd name="connsiteY3" fmla="*/ 91139 h 5239411"/>
              <a:gd name="connsiteX4" fmla="*/ 10710371 w 16617342"/>
              <a:gd name="connsiteY4" fmla="*/ 4203372 h 5239411"/>
              <a:gd name="connsiteX5" fmla="*/ 5416216 w 16617342"/>
              <a:gd name="connsiteY5" fmla="*/ 4178047 h 5239411"/>
              <a:gd name="connsiteX6" fmla="*/ 3487419 w 16617342"/>
              <a:gd name="connsiteY6" fmla="*/ 5239411 h 5239411"/>
              <a:gd name="connsiteX0" fmla="*/ 2967466 w 16617342"/>
              <a:gd name="connsiteY0" fmla="*/ 6100023 h 6100023"/>
              <a:gd name="connsiteX1" fmla="*/ 4017929 w 16617342"/>
              <a:gd name="connsiteY1" fmla="*/ 3985697 h 6100023"/>
              <a:gd name="connsiteX2" fmla="*/ 6990910 w 16617342"/>
              <a:gd name="connsiteY2" fmla="*/ 27319 h 6100023"/>
              <a:gd name="connsiteX3" fmla="*/ 10705573 w 16617342"/>
              <a:gd name="connsiteY3" fmla="*/ 91139 h 6100023"/>
              <a:gd name="connsiteX4" fmla="*/ 10710371 w 16617342"/>
              <a:gd name="connsiteY4" fmla="*/ 4203372 h 6100023"/>
              <a:gd name="connsiteX5" fmla="*/ 5416216 w 16617342"/>
              <a:gd name="connsiteY5" fmla="*/ 4178047 h 6100023"/>
              <a:gd name="connsiteX6" fmla="*/ 2967466 w 16617342"/>
              <a:gd name="connsiteY6" fmla="*/ 6100023 h 6100023"/>
              <a:gd name="connsiteX0" fmla="*/ 2967466 w 16617342"/>
              <a:gd name="connsiteY0" fmla="*/ 6100023 h 6100023"/>
              <a:gd name="connsiteX1" fmla="*/ 4017929 w 16617342"/>
              <a:gd name="connsiteY1" fmla="*/ 3985697 h 6100023"/>
              <a:gd name="connsiteX2" fmla="*/ 6990910 w 16617342"/>
              <a:gd name="connsiteY2" fmla="*/ 27319 h 6100023"/>
              <a:gd name="connsiteX3" fmla="*/ 10705573 w 16617342"/>
              <a:gd name="connsiteY3" fmla="*/ 91139 h 6100023"/>
              <a:gd name="connsiteX4" fmla="*/ 10710371 w 16617342"/>
              <a:gd name="connsiteY4" fmla="*/ 4203372 h 6100023"/>
              <a:gd name="connsiteX5" fmla="*/ 4967981 w 16617342"/>
              <a:gd name="connsiteY5" fmla="*/ 4213906 h 6100023"/>
              <a:gd name="connsiteX6" fmla="*/ 2967466 w 16617342"/>
              <a:gd name="connsiteY6" fmla="*/ 6100023 h 6100023"/>
              <a:gd name="connsiteX0" fmla="*/ 2967466 w 16617342"/>
              <a:gd name="connsiteY0" fmla="*/ 6100023 h 6100023"/>
              <a:gd name="connsiteX1" fmla="*/ 4017929 w 16617342"/>
              <a:gd name="connsiteY1" fmla="*/ 3985697 h 6100023"/>
              <a:gd name="connsiteX2" fmla="*/ 6990910 w 16617342"/>
              <a:gd name="connsiteY2" fmla="*/ 27319 h 6100023"/>
              <a:gd name="connsiteX3" fmla="*/ 10705573 w 16617342"/>
              <a:gd name="connsiteY3" fmla="*/ 91139 h 6100023"/>
              <a:gd name="connsiteX4" fmla="*/ 10710371 w 16617342"/>
              <a:gd name="connsiteY4" fmla="*/ 4203372 h 6100023"/>
              <a:gd name="connsiteX5" fmla="*/ 6149817 w 16617342"/>
              <a:gd name="connsiteY5" fmla="*/ 4213906 h 6100023"/>
              <a:gd name="connsiteX6" fmla="*/ 2967466 w 16617342"/>
              <a:gd name="connsiteY6" fmla="*/ 6100023 h 6100023"/>
              <a:gd name="connsiteX0" fmla="*/ 2967466 w 16617342"/>
              <a:gd name="connsiteY0" fmla="*/ 6100023 h 6100023"/>
              <a:gd name="connsiteX1" fmla="*/ 4017929 w 16617342"/>
              <a:gd name="connsiteY1" fmla="*/ 3985697 h 6100023"/>
              <a:gd name="connsiteX2" fmla="*/ 6990910 w 16617342"/>
              <a:gd name="connsiteY2" fmla="*/ 27319 h 6100023"/>
              <a:gd name="connsiteX3" fmla="*/ 10705573 w 16617342"/>
              <a:gd name="connsiteY3" fmla="*/ 91139 h 6100023"/>
              <a:gd name="connsiteX4" fmla="*/ 10710371 w 16617342"/>
              <a:gd name="connsiteY4" fmla="*/ 4203372 h 6100023"/>
              <a:gd name="connsiteX5" fmla="*/ 6740738 w 16617342"/>
              <a:gd name="connsiteY5" fmla="*/ 4269859 h 6100023"/>
              <a:gd name="connsiteX6" fmla="*/ 2967466 w 16617342"/>
              <a:gd name="connsiteY6" fmla="*/ 6100023 h 6100023"/>
              <a:gd name="connsiteX0" fmla="*/ 4203025 w 16617342"/>
              <a:gd name="connsiteY0" fmla="*/ 5204789 h 5204789"/>
              <a:gd name="connsiteX1" fmla="*/ 4017929 w 16617342"/>
              <a:gd name="connsiteY1" fmla="*/ 3985697 h 5204789"/>
              <a:gd name="connsiteX2" fmla="*/ 6990910 w 16617342"/>
              <a:gd name="connsiteY2" fmla="*/ 27319 h 5204789"/>
              <a:gd name="connsiteX3" fmla="*/ 10705573 w 16617342"/>
              <a:gd name="connsiteY3" fmla="*/ 91139 h 5204789"/>
              <a:gd name="connsiteX4" fmla="*/ 10710371 w 16617342"/>
              <a:gd name="connsiteY4" fmla="*/ 4203372 h 5204789"/>
              <a:gd name="connsiteX5" fmla="*/ 6740738 w 16617342"/>
              <a:gd name="connsiteY5" fmla="*/ 4269859 h 5204789"/>
              <a:gd name="connsiteX6" fmla="*/ 4203025 w 16617342"/>
              <a:gd name="connsiteY6" fmla="*/ 5204789 h 5204789"/>
              <a:gd name="connsiteX0" fmla="*/ 4525344 w 16617342"/>
              <a:gd name="connsiteY0" fmla="*/ 4962329 h 4962329"/>
              <a:gd name="connsiteX1" fmla="*/ 4017929 w 16617342"/>
              <a:gd name="connsiteY1" fmla="*/ 3985697 h 4962329"/>
              <a:gd name="connsiteX2" fmla="*/ 6990910 w 16617342"/>
              <a:gd name="connsiteY2" fmla="*/ 27319 h 4962329"/>
              <a:gd name="connsiteX3" fmla="*/ 10705573 w 16617342"/>
              <a:gd name="connsiteY3" fmla="*/ 91139 h 4962329"/>
              <a:gd name="connsiteX4" fmla="*/ 10710371 w 16617342"/>
              <a:gd name="connsiteY4" fmla="*/ 4203372 h 4962329"/>
              <a:gd name="connsiteX5" fmla="*/ 6740738 w 16617342"/>
              <a:gd name="connsiteY5" fmla="*/ 4269859 h 4962329"/>
              <a:gd name="connsiteX6" fmla="*/ 4525344 w 16617342"/>
              <a:gd name="connsiteY6" fmla="*/ 4962329 h 4962329"/>
              <a:gd name="connsiteX0" fmla="*/ 4525344 w 16617342"/>
              <a:gd name="connsiteY0" fmla="*/ 4962329 h 4962329"/>
              <a:gd name="connsiteX1" fmla="*/ 4017929 w 16617342"/>
              <a:gd name="connsiteY1" fmla="*/ 3985697 h 4962329"/>
              <a:gd name="connsiteX2" fmla="*/ 6990910 w 16617342"/>
              <a:gd name="connsiteY2" fmla="*/ 27319 h 4962329"/>
              <a:gd name="connsiteX3" fmla="*/ 10705573 w 16617342"/>
              <a:gd name="connsiteY3" fmla="*/ 91139 h 4962329"/>
              <a:gd name="connsiteX4" fmla="*/ 10710371 w 16617342"/>
              <a:gd name="connsiteY4" fmla="*/ 4203372 h 4962329"/>
              <a:gd name="connsiteX5" fmla="*/ 5612619 w 16617342"/>
              <a:gd name="connsiteY5" fmla="*/ 4176605 h 4962329"/>
              <a:gd name="connsiteX6" fmla="*/ 4525344 w 16617342"/>
              <a:gd name="connsiteY6" fmla="*/ 4962329 h 4962329"/>
              <a:gd name="connsiteX0" fmla="*/ 1323409 w 16617342"/>
              <a:gd name="connsiteY0" fmla="*/ 5106331 h 5106331"/>
              <a:gd name="connsiteX1" fmla="*/ 4017929 w 16617342"/>
              <a:gd name="connsiteY1" fmla="*/ 3985697 h 5106331"/>
              <a:gd name="connsiteX2" fmla="*/ 6990910 w 16617342"/>
              <a:gd name="connsiteY2" fmla="*/ 27319 h 5106331"/>
              <a:gd name="connsiteX3" fmla="*/ 10705573 w 16617342"/>
              <a:gd name="connsiteY3" fmla="*/ 91139 h 5106331"/>
              <a:gd name="connsiteX4" fmla="*/ 10710371 w 16617342"/>
              <a:gd name="connsiteY4" fmla="*/ 4203372 h 5106331"/>
              <a:gd name="connsiteX5" fmla="*/ 5612619 w 16617342"/>
              <a:gd name="connsiteY5" fmla="*/ 4176605 h 5106331"/>
              <a:gd name="connsiteX6" fmla="*/ 1323409 w 16617342"/>
              <a:gd name="connsiteY6" fmla="*/ 5106331 h 5106331"/>
              <a:gd name="connsiteX0" fmla="*/ 2770278 w 16617342"/>
              <a:gd name="connsiteY0" fmla="*/ 4707611 h 4707611"/>
              <a:gd name="connsiteX1" fmla="*/ 4017929 w 16617342"/>
              <a:gd name="connsiteY1" fmla="*/ 3985697 h 4707611"/>
              <a:gd name="connsiteX2" fmla="*/ 6990910 w 16617342"/>
              <a:gd name="connsiteY2" fmla="*/ 27319 h 4707611"/>
              <a:gd name="connsiteX3" fmla="*/ 10705573 w 16617342"/>
              <a:gd name="connsiteY3" fmla="*/ 91139 h 4707611"/>
              <a:gd name="connsiteX4" fmla="*/ 10710371 w 16617342"/>
              <a:gd name="connsiteY4" fmla="*/ 4203372 h 4707611"/>
              <a:gd name="connsiteX5" fmla="*/ 5612619 w 16617342"/>
              <a:gd name="connsiteY5" fmla="*/ 4176605 h 4707611"/>
              <a:gd name="connsiteX6" fmla="*/ 2770278 w 16617342"/>
              <a:gd name="connsiteY6" fmla="*/ 4707611 h 470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17342" h="4707611">
                <a:moveTo>
                  <a:pt x="2770278" y="4707611"/>
                </a:moveTo>
                <a:cubicBezTo>
                  <a:pt x="3668451" y="4334066"/>
                  <a:pt x="3119756" y="4359242"/>
                  <a:pt x="4017929" y="3985697"/>
                </a:cubicBezTo>
                <a:cubicBezTo>
                  <a:pt x="-2602966" y="2951951"/>
                  <a:pt x="-645198" y="345279"/>
                  <a:pt x="6990910" y="27319"/>
                </a:cubicBezTo>
                <a:cubicBezTo>
                  <a:pt x="8231858" y="-24353"/>
                  <a:pt x="9501980" y="-2531"/>
                  <a:pt x="10705573" y="91139"/>
                </a:cubicBezTo>
                <a:cubicBezTo>
                  <a:pt x="18585449" y="704395"/>
                  <a:pt x="18588815" y="3588887"/>
                  <a:pt x="10710371" y="4203372"/>
                </a:cubicBezTo>
                <a:cubicBezTo>
                  <a:pt x="9506390" y="4297277"/>
                  <a:pt x="6854268" y="4228182"/>
                  <a:pt x="5612619" y="4176605"/>
                </a:cubicBezTo>
                <a:lnTo>
                  <a:pt x="2770278" y="4707611"/>
                </a:lnTo>
                <a:close/>
              </a:path>
            </a:pathLst>
          </a:custGeom>
          <a:solidFill>
            <a:schemeClr val="bg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6725" algn="ctr" defTabSz="685800"/>
            <a:r>
              <a:rPr lang="vi-VN" sz="5400" b="1">
                <a:ln w="22225">
                  <a:noFill/>
                  <a:prstDash val="solid"/>
                </a:ln>
                <a:solidFill>
                  <a:schemeClr val="tx1"/>
                </a:solidFill>
                <a:latin typeface="A3.AmpleSoftRegular-San" panose="02000000000000000000" pitchFamily="2" charset="0"/>
                <a:cs typeface="Times New Roman" panose="02020603050405020304" pitchFamily="18" charset="0"/>
              </a:rPr>
              <a:t>Trong máy tính có mạng lưới không? Nếu có, mạng lưới đó dùng để làm gì?</a:t>
            </a:r>
            <a:endParaRPr lang="vi-VN" sz="5400" b="1" dirty="0">
              <a:ln w="22225">
                <a:noFill/>
                <a:prstDash val="solid"/>
              </a:ln>
              <a:solidFill>
                <a:schemeClr val="tx1"/>
              </a:solidFill>
              <a:latin typeface="A3.AmpleSoftRegular-San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2049DB-4172-83DF-C935-4AC05C6D73D3}"/>
              </a:ext>
            </a:extLst>
          </p:cNvPr>
          <p:cNvSpPr/>
          <p:nvPr/>
        </p:nvSpPr>
        <p:spPr>
          <a:xfrm>
            <a:off x="1534840" y="1777354"/>
            <a:ext cx="9492310" cy="2812605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Mạng máy tính là một nhóm các máy tính và thiết bị được kết nối để truyền dữ liệu cho nhau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9F52073-B247-ACE9-3C58-ADFED23CD51B}"/>
              </a:ext>
            </a:extLst>
          </p:cNvPr>
          <p:cNvSpPr txBox="1"/>
          <p:nvPr/>
        </p:nvSpPr>
        <p:spPr>
          <a:xfrm>
            <a:off x="-153384" y="169603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1. Khái niệm mạng máy tính</a:t>
            </a:r>
          </a:p>
        </p:txBody>
      </p:sp>
    </p:spTree>
    <p:extLst>
      <p:ext uri="{BB962C8B-B14F-4D97-AF65-F5344CB8AC3E}">
        <p14:creationId xmlns:p14="http://schemas.microsoft.com/office/powerpoint/2010/main" val="123677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8" name="Speech Bubble: Oval 6">
            <a:extLst>
              <a:ext uri="{FF2B5EF4-FFF2-40B4-BE49-F238E27FC236}">
                <a16:creationId xmlns:a16="http://schemas.microsoft.com/office/drawing/2014/main" id="{12FADE6B-4B7F-69D5-D76B-AE82434749B5}"/>
              </a:ext>
            </a:extLst>
          </p:cNvPr>
          <p:cNvSpPr/>
          <p:nvPr/>
        </p:nvSpPr>
        <p:spPr>
          <a:xfrm>
            <a:off x="1" y="0"/>
            <a:ext cx="12192000" cy="1727200"/>
          </a:xfrm>
          <a:prstGeom prst="homePlate">
            <a:avLst/>
          </a:prstGeom>
          <a:solidFill>
            <a:srgbClr val="7E40CC">
              <a:lumMod val="20000"/>
              <a:lumOff val="80000"/>
            </a:srgbClr>
          </a:solidFill>
          <a:ln w="571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Giới thiệu mạng LAN</a:t>
            </a:r>
            <a:endParaRPr kumimoji="0" lang="vi-VN" sz="66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pic>
        <p:nvPicPr>
          <p:cNvPr id="9" name="Picture 8" descr="Bạn đã biết mạng LAN là gì? Lịch sử ra đời mạng LAN">
            <a:extLst>
              <a:ext uri="{FF2B5EF4-FFF2-40B4-BE49-F238E27FC236}">
                <a16:creationId xmlns:a16="http://schemas.microsoft.com/office/drawing/2014/main" id="{C61D2A4D-726D-71BA-9A93-7C61B60F4F3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99" y="1906452"/>
            <a:ext cx="6375400" cy="4914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506BD4-FEA9-60E9-7975-5E205E4F51AD}"/>
              </a:ext>
            </a:extLst>
          </p:cNvPr>
          <p:cNvSpPr txBox="1"/>
          <p:nvPr/>
        </p:nvSpPr>
        <p:spPr>
          <a:xfrm>
            <a:off x="554081" y="2296771"/>
            <a:ext cx="4708438" cy="39120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Mạng LAN </a:t>
            </a:r>
            <a:endParaRPr lang="vi-VN" sz="3200">
              <a:solidFill>
                <a:prstClr val="black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(Local Area Network) </a:t>
            </a:r>
            <a:endParaRPr lang="vi-VN" sz="3200">
              <a:solidFill>
                <a:prstClr val="black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là loại mạng kết nối những máy tính trong phạm vi nhỏ.</a:t>
            </a:r>
            <a:endParaRPr lang="en-US" sz="2000">
              <a:solidFill>
                <a:prstClr val="black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9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2049DB-4172-83DF-C935-4AC05C6D73D3}"/>
              </a:ext>
            </a:extLst>
          </p:cNvPr>
          <p:cNvSpPr/>
          <p:nvPr/>
        </p:nvSpPr>
        <p:spPr>
          <a:xfrm>
            <a:off x="391846" y="1360477"/>
            <a:ext cx="11246073" cy="4865207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Mạng máy tính giúp người dùng chia sẻ tài nguyên bao gồm thông tin và các thiết bị với nhau. Cụ thể: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Dùng chung dữ liệu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Dùng chung các thiết bị phần cứng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Dùng chung các phần mềm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Trao đổi thông tin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F9651C2-F0F3-B20B-4CC0-6FC14DF00043}"/>
              </a:ext>
            </a:extLst>
          </p:cNvPr>
          <p:cNvSpPr txBox="1"/>
          <p:nvPr/>
        </p:nvSpPr>
        <p:spPr>
          <a:xfrm>
            <a:off x="-153384" y="169603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2. Lợi ích của mạng máy tính</a:t>
            </a:r>
          </a:p>
        </p:txBody>
      </p:sp>
    </p:spTree>
    <p:extLst>
      <p:ext uri="{BB962C8B-B14F-4D97-AF65-F5344CB8AC3E}">
        <p14:creationId xmlns:p14="http://schemas.microsoft.com/office/powerpoint/2010/main" val="180684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n abstract genetic concept">
            <a:extLst>
              <a:ext uri="{FF2B5EF4-FFF2-40B4-BE49-F238E27FC236}">
                <a16:creationId xmlns:a16="http://schemas.microsoft.com/office/drawing/2014/main" id="{BA02CEB1-F54A-D93A-12A9-435D0683CF3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4459" b="192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F9651C2-F0F3-B20B-4CC0-6FC14DF00043}"/>
              </a:ext>
            </a:extLst>
          </p:cNvPr>
          <p:cNvSpPr txBox="1"/>
          <p:nvPr/>
        </p:nvSpPr>
        <p:spPr>
          <a:xfrm>
            <a:off x="-153384" y="169603"/>
            <a:ext cx="10750538" cy="119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vi-VN" sz="5400">
                <a:solidFill>
                  <a:srgbClr val="C00000"/>
                </a:solidFill>
                <a:latin typeface="iCiel Mijas" panose="02000506000000020004" pitchFamily="50" charset="0"/>
                <a:ea typeface="+mj-ea"/>
                <a:cs typeface="+mj-cs"/>
              </a:rPr>
              <a:t>3. Đặc điểm và lợi ích của Internet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9E19DD-71C4-0658-6C9B-65F8576173FE}"/>
              </a:ext>
            </a:extLst>
          </p:cNvPr>
          <p:cNvSpPr/>
          <p:nvPr/>
        </p:nvSpPr>
        <p:spPr>
          <a:xfrm>
            <a:off x="821164" y="1762271"/>
            <a:ext cx="10542789" cy="370925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Phủ khắp thế giới với hàng tỉ người dùng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Được tạo thành từ các mạng nhỏ hơn kết nối lại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Không thuộc quyền sở hữu của cá nhân hay tổ chức nào.</a:t>
            </a:r>
          </a:p>
        </p:txBody>
      </p:sp>
    </p:spTree>
    <p:extLst>
      <p:ext uri="{BB962C8B-B14F-4D97-AF65-F5344CB8AC3E}">
        <p14:creationId xmlns:p14="http://schemas.microsoft.com/office/powerpoint/2010/main" val="279326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ED6D074-A5E9-4040-9A92-7CD5F68AC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A4B3B-FEE3-10A8-4FD7-9FD3E9D79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17" y="494859"/>
            <a:ext cx="10291966" cy="586642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63634874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8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</TotalTime>
  <Words>201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A3.AmpleSoftRegular-San</vt:lpstr>
      <vt:lpstr>A3.NotoSans-San</vt:lpstr>
      <vt:lpstr>Arial</vt:lpstr>
      <vt:lpstr>Calibri</vt:lpstr>
      <vt:lpstr>Calibri Light</vt:lpstr>
      <vt:lpstr>Goudy Old Style</vt:lpstr>
      <vt:lpstr>iCiel Mijas</vt:lpstr>
      <vt:lpstr>Open Sans</vt:lpstr>
      <vt:lpstr>MarrakeshVTI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Ngọc</dc:creator>
  <cp:lastModifiedBy>Hồng Ngọc</cp:lastModifiedBy>
  <cp:revision>4</cp:revision>
  <dcterms:created xsi:type="dcterms:W3CDTF">2022-11-25T10:52:15Z</dcterms:created>
  <dcterms:modified xsi:type="dcterms:W3CDTF">2022-11-25T11:31:07Z</dcterms:modified>
</cp:coreProperties>
</file>